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260" r:id="rId13"/>
    <p:sldId id="263" r:id="rId14"/>
    <p:sldId id="314" r:id="rId15"/>
    <p:sldId id="275" r:id="rId16"/>
    <p:sldId id="274" r:id="rId17"/>
    <p:sldId id="261" r:id="rId18"/>
    <p:sldId id="266" r:id="rId19"/>
    <p:sldId id="262" r:id="rId20"/>
    <p:sldId id="315" r:id="rId21"/>
    <p:sldId id="316" r:id="rId22"/>
    <p:sldId id="317" r:id="rId23"/>
    <p:sldId id="319" r:id="rId24"/>
    <p:sldId id="267" r:id="rId25"/>
    <p:sldId id="321" r:id="rId26"/>
    <p:sldId id="322" r:id="rId27"/>
    <p:sldId id="320" r:id="rId28"/>
    <p:sldId id="278" r:id="rId29"/>
    <p:sldId id="280" r:id="rId30"/>
    <p:sldId id="323" r:id="rId31"/>
    <p:sldId id="281" r:id="rId32"/>
    <p:sldId id="334" r:id="rId33"/>
    <p:sldId id="324" r:id="rId34"/>
    <p:sldId id="282" r:id="rId35"/>
    <p:sldId id="283" r:id="rId36"/>
    <p:sldId id="269" r:id="rId37"/>
    <p:sldId id="296" r:id="rId38"/>
    <p:sldId id="329" r:id="rId39"/>
    <p:sldId id="360" r:id="rId40"/>
    <p:sldId id="363" r:id="rId41"/>
    <p:sldId id="361" r:id="rId42"/>
    <p:sldId id="362" r:id="rId43"/>
    <p:sldId id="285" r:id="rId44"/>
    <p:sldId id="299" r:id="rId45"/>
    <p:sldId id="298" r:id="rId46"/>
    <p:sldId id="365" r:id="rId47"/>
    <p:sldId id="364" r:id="rId48"/>
    <p:sldId id="366" r:id="rId49"/>
    <p:sldId id="301" r:id="rId50"/>
    <p:sldId id="302" r:id="rId51"/>
    <p:sldId id="289" r:id="rId52"/>
    <p:sldId id="332" r:id="rId53"/>
    <p:sldId id="331" r:id="rId54"/>
    <p:sldId id="294" r:id="rId55"/>
    <p:sldId id="286" r:id="rId56"/>
    <p:sldId id="333" r:id="rId57"/>
    <p:sldId id="335" r:id="rId58"/>
    <p:sldId id="336" r:id="rId59"/>
    <p:sldId id="291" r:id="rId60"/>
    <p:sldId id="337" r:id="rId61"/>
    <p:sldId id="368" r:id="rId62"/>
    <p:sldId id="303" r:id="rId63"/>
    <p:sldId id="293" r:id="rId64"/>
    <p:sldId id="292" r:id="rId65"/>
    <p:sldId id="305" r:id="rId66"/>
    <p:sldId id="338" r:id="rId67"/>
    <p:sldId id="307" r:id="rId68"/>
    <p:sldId id="306" r:id="rId69"/>
    <p:sldId id="339" r:id="rId70"/>
    <p:sldId id="308" r:id="rId71"/>
    <p:sldId id="340" r:id="rId72"/>
    <p:sldId id="309" r:id="rId73"/>
    <p:sldId id="288" r:id="rId74"/>
    <p:sldId id="341" r:id="rId75"/>
    <p:sldId id="342" r:id="rId76"/>
    <p:sldId id="310" r:id="rId77"/>
    <p:sldId id="344" r:id="rId78"/>
    <p:sldId id="343" r:id="rId79"/>
    <p:sldId id="304" r:id="rId80"/>
    <p:sldId id="345" r:id="rId81"/>
    <p:sldId id="311" r:id="rId82"/>
    <p:sldId id="272" r:id="rId83"/>
    <p:sldId id="346" r:id="rId84"/>
    <p:sldId id="295" r:id="rId85"/>
    <p:sldId id="347" r:id="rId86"/>
    <p:sldId id="348" r:id="rId87"/>
    <p:sldId id="312" r:id="rId88"/>
    <p:sldId id="349" r:id="rId89"/>
    <p:sldId id="350" r:id="rId90"/>
    <p:sldId id="367" r:id="rId91"/>
    <p:sldId id="313" r:id="rId92"/>
    <p:sldId id="273" r:id="rId9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296"/>
            <p14:sldId id="329"/>
          </p14:sldIdLst>
        </p14:section>
        <p14:section name="6. Installing Python, packages and other necessary stuff" id="{6D446F2B-34FF-4397-851E-33A2E148802C}">
          <p14:sldIdLst>
            <p14:sldId id="360"/>
            <p14:sldId id="363"/>
            <p14:sldId id="361"/>
            <p14:sldId id="362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65"/>
            <p14:sldId id="364"/>
            <p14:sldId id="366"/>
            <p14:sldId id="301"/>
            <p14:sldId id="302"/>
            <p14:sldId id="289"/>
            <p14:sldId id="332"/>
            <p14:sldId id="331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336"/>
            <p14:sldId id="291"/>
            <p14:sldId id="337"/>
            <p14:sldId id="368"/>
            <p14:sldId id="303"/>
            <p14:sldId id="29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67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tRPXnu5ZZrjMkCw5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https://forms.gle/stRPXnu5ZZrjMkCw5</a:t>
            </a:r>
            <a:endParaRPr lang="en-US" sz="40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</a:t>
                </a:r>
                <a:r>
                  <a:rPr lang="en-US" b="1" dirty="0">
                    <a:solidFill>
                      <a:srgbClr val="7030A0"/>
                    </a:solidFill>
                  </a:rPr>
                  <a:t>10</a:t>
                </a:r>
                <a:r>
                  <a:rPr lang="en-US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</a:t>
            </a:r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into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practices,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b="1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 (easy to learn)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closer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companies.</a:t>
            </a:r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or including another language 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3.10(.5) </a:t>
            </a:r>
            <a:r>
              <a:rPr lang="en-US" dirty="0"/>
              <a:t>(latest stable version available on the 12</a:t>
            </a:r>
            <a:r>
              <a:rPr lang="en-US" baseline="30000" dirty="0"/>
              <a:t>th</a:t>
            </a:r>
            <a:r>
              <a:rPr lang="en-US" dirty="0"/>
              <a:t> of July 2022).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A02E-4655-24F4-1057-EA8E819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125749"/>
            <a:ext cx="6924430" cy="273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B7B71-83BE-A127-8745-E878DCB44DC7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321815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(And in the early days of computers, it was the only way to communicate with them!)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46CC-EF4D-D616-EABD-3DC5A7A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47" y="3313722"/>
            <a:ext cx="5080948" cy="33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But consoles are still there, hidden somewhere in your computers anyway!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27D2-69F8-720C-DA72-7461BF62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7"/>
          <a:stretch/>
        </p:blipFill>
        <p:spPr>
          <a:xfrm>
            <a:off x="6536103" y="3302760"/>
            <a:ext cx="5427275" cy="32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1A9D2-0D50-CD96-7CB4-473F3D5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769"/>
            <a:ext cx="6023057" cy="338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9112D-CF1B-7924-541A-7664E654058E}"/>
              </a:ext>
            </a:extLst>
          </p:cNvPr>
          <p:cNvSpPr txBox="1"/>
          <p:nvPr/>
        </p:nvSpPr>
        <p:spPr>
          <a:xfrm>
            <a:off x="7449189" y="3038659"/>
            <a:ext cx="3316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Hacker in movies starter pack</a:t>
            </a:r>
            <a:endParaRPr lang="en-GB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FA691-BFBF-3324-501E-DEDF520F83DD}"/>
              </a:ext>
            </a:extLst>
          </p:cNvPr>
          <p:cNvSpPr txBox="1"/>
          <p:nvPr/>
        </p:nvSpPr>
        <p:spPr>
          <a:xfrm>
            <a:off x="6408615" y="1825624"/>
            <a:ext cx="5710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(Typically, you see consoles all the time in computer/hacker movies.)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0312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b="1" dirty="0"/>
              <a:t> (which is short for command console)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 window/file manager window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70A3-3637-92A6-AFF7-C8D89B8A2255}"/>
              </a:ext>
            </a:extLst>
          </p:cNvPr>
          <p:cNvSpPr txBox="1"/>
          <p:nvPr/>
        </p:nvSpPr>
        <p:spPr>
          <a:xfrm>
            <a:off x="2144111" y="5727125"/>
            <a:ext cx="883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accent2"/>
                </a:solidFill>
              </a:rPr>
              <a:t>But how do you know which mode your are in?</a:t>
            </a:r>
            <a:endParaRPr lang="en-GB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7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61672" y="5444553"/>
            <a:ext cx="11309318" cy="1261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8BA6B-2754-69E6-D25C-D6DCF5E1502E}"/>
              </a:ext>
            </a:extLst>
          </p:cNvPr>
          <p:cNvSpPr txBox="1"/>
          <p:nvPr/>
        </p:nvSpPr>
        <p:spPr>
          <a:xfrm>
            <a:off x="1320800" y="6075076"/>
            <a:ext cx="98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current file folder description (= OS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26B2B5-9218-95EE-9D96-1AECA6C7EE65}"/>
              </a:ext>
            </a:extLst>
          </p:cNvPr>
          <p:cNvSpPr/>
          <p:nvPr/>
        </p:nvSpPr>
        <p:spPr>
          <a:xfrm>
            <a:off x="281354" y="5361354"/>
            <a:ext cx="11072446" cy="633046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0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593828" y="5006892"/>
            <a:ext cx="7384279" cy="82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D4828-48B7-6E73-DD3C-51324F0E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47"/>
          <a:stretch/>
        </p:blipFill>
        <p:spPr>
          <a:xfrm>
            <a:off x="626934" y="4984933"/>
            <a:ext cx="11351173" cy="169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8FF83-54E1-798A-7DB6-2417D377552D}"/>
              </a:ext>
            </a:extLst>
          </p:cNvPr>
          <p:cNvSpPr txBox="1"/>
          <p:nvPr/>
        </p:nvSpPr>
        <p:spPr>
          <a:xfrm>
            <a:off x="2477477" y="6031210"/>
            <a:ext cx="75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three arrows (= Python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4ADE2-537C-5D1D-D755-8597CC89982D}"/>
              </a:ext>
            </a:extLst>
          </p:cNvPr>
          <p:cNvSpPr/>
          <p:nvPr/>
        </p:nvSpPr>
        <p:spPr>
          <a:xfrm>
            <a:off x="411160" y="5830277"/>
            <a:ext cx="1125415" cy="35950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3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Week1 Session 1 (W1S1): </a:t>
            </a:r>
            <a:r>
              <a:rPr lang="en-US" dirty="0"/>
              <a:t>Getting started, key concepts, configuring and installing Python</a:t>
            </a:r>
          </a:p>
          <a:p>
            <a:r>
              <a:rPr lang="en-US" b="1" dirty="0"/>
              <a:t>W1S2: </a:t>
            </a:r>
            <a:r>
              <a:rPr lang="en-US" dirty="0"/>
              <a:t>Variables, math operators, comments, printing and getting</a:t>
            </a:r>
          </a:p>
          <a:p>
            <a:r>
              <a:rPr lang="en-US" b="1" dirty="0"/>
              <a:t>W1S3: </a:t>
            </a:r>
            <a:r>
              <a:rPr lang="en-US" dirty="0"/>
              <a:t>None type, Boolean types and functions</a:t>
            </a:r>
          </a:p>
          <a:p>
            <a:r>
              <a:rPr lang="en-US" b="1" dirty="0"/>
              <a:t>W2S1: </a:t>
            </a:r>
            <a:r>
              <a:rPr lang="en-US" dirty="0"/>
              <a:t>More practice on functions</a:t>
            </a:r>
          </a:p>
          <a:p>
            <a:r>
              <a:rPr lang="en-US" b="1" dirty="0"/>
              <a:t>W2S2: </a:t>
            </a:r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b="1" dirty="0"/>
              <a:t>W2S3: </a:t>
            </a:r>
            <a:r>
              <a:rPr lang="en-US" dirty="0"/>
              <a:t>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b="1" dirty="0"/>
              <a:t>W3S1: </a:t>
            </a:r>
            <a:r>
              <a:rPr lang="en-US" dirty="0"/>
              <a:t>For loops, generators and recursion</a:t>
            </a:r>
          </a:p>
          <a:p>
            <a:r>
              <a:rPr lang="en-US" b="1" dirty="0"/>
              <a:t>W3S2: </a:t>
            </a:r>
            <a:r>
              <a:rPr lang="en-US" dirty="0"/>
              <a:t>The list type</a:t>
            </a:r>
          </a:p>
          <a:p>
            <a:r>
              <a:rPr lang="en-US" b="1" dirty="0"/>
              <a:t>W3S3: </a:t>
            </a:r>
            <a:r>
              <a:rPr lang="en-US" dirty="0"/>
              <a:t>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249678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508260" y="2700568"/>
            <a:ext cx="539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the Python environment and go back to your OS console,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and notebook, which we will use later on)</a:t>
            </a:r>
          </a:p>
        </p:txBody>
      </p:sp>
    </p:spTree>
    <p:extLst>
      <p:ext uri="{BB962C8B-B14F-4D97-AF65-F5344CB8AC3E}">
        <p14:creationId xmlns:p14="http://schemas.microsoft.com/office/powerpoint/2010/main" val="2068649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D68090-F4F7-ABC2-48C1-A4F7748A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33" b="59430"/>
          <a:stretch/>
        </p:blipFill>
        <p:spPr>
          <a:xfrm>
            <a:off x="678320" y="3055815"/>
            <a:ext cx="10925505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/>
                  <a:t>(</a:t>
                </a:r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92CE5-2C6E-0B9B-B936-E02D676616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6CB805-B512-351C-ADB1-95DEF62C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D0D2E297-0BDE-65D9-C21D-D02CD7DCC0C9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W4S1: </a:t>
            </a:r>
            <a:r>
              <a:rPr lang="en-US" dirty="0"/>
              <a:t>Debugging, errors, asserts and time</a:t>
            </a:r>
          </a:p>
          <a:p>
            <a:r>
              <a:rPr lang="en-US" b="1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b="1" dirty="0"/>
              <a:t>W5S1: </a:t>
            </a:r>
            <a:r>
              <a:rPr lang="en-US" dirty="0"/>
              <a:t>More on </a:t>
            </a:r>
            <a:r>
              <a:rPr lang="en-US" dirty="0" err="1"/>
              <a:t>Numpy</a:t>
            </a:r>
            <a:r>
              <a:rPr lang="en-US" dirty="0"/>
              <a:t> (part2), randomness</a:t>
            </a:r>
          </a:p>
          <a:p>
            <a:r>
              <a:rPr lang="en-US" b="1" dirty="0"/>
              <a:t>W5S2: </a:t>
            </a:r>
            <a:r>
              <a:rPr lang="en-US" dirty="0"/>
              <a:t>Everything about strings</a:t>
            </a:r>
          </a:p>
          <a:p>
            <a:r>
              <a:rPr lang="en-US" b="1" dirty="0"/>
              <a:t>W5S3: </a:t>
            </a:r>
            <a:r>
              <a:rPr lang="en-US" dirty="0"/>
              <a:t>Dictionaries and object-oriented thinking</a:t>
            </a:r>
          </a:p>
          <a:p>
            <a:r>
              <a:rPr lang="en-US" b="1" dirty="0"/>
              <a:t>W6S1: </a:t>
            </a:r>
            <a:r>
              <a:rPr lang="en-US" dirty="0"/>
              <a:t>Object-oriented programming (part 1)</a:t>
            </a:r>
          </a:p>
          <a:p>
            <a:r>
              <a:rPr lang="en-US" b="1" dirty="0"/>
              <a:t>W6S2: </a:t>
            </a:r>
            <a:r>
              <a:rPr lang="en-US" dirty="0"/>
              <a:t>Object-oriented programming (part 2)</a:t>
            </a:r>
          </a:p>
          <a:p>
            <a:r>
              <a:rPr lang="en-US" b="1" dirty="0"/>
              <a:t>W6S3: </a:t>
            </a:r>
            <a:r>
              <a:rPr lang="en-US" dirty="0"/>
              <a:t>Recap and mini-project!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F4BDF35-6F45-0CF5-2889-BD1C80B34A57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29369F2-9753-5953-570F-A7BF13D9429E}"/>
              </a:ext>
            </a:extLst>
          </p:cNvPr>
          <p:cNvSpPr/>
          <p:nvPr/>
        </p:nvSpPr>
        <p:spPr>
          <a:xfrm>
            <a:off x="6003193" y="3669323"/>
            <a:ext cx="285201" cy="984738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47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E6DE6-6F35-7D17-C213-2A81FCF3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3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>
            <a:off x="6557107" y="5105644"/>
            <a:ext cx="5257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Important: these commands executed in the background but showed nothing in the console!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128369" y="2790092"/>
            <a:ext cx="2620891" cy="2328985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93F01C-E358-FE33-0A30-53E75D717DDF}"/>
              </a:ext>
            </a:extLst>
          </p:cNvPr>
          <p:cNvSpPr/>
          <p:nvPr/>
        </p:nvSpPr>
        <p:spPr>
          <a:xfrm>
            <a:off x="8581292" y="3793514"/>
            <a:ext cx="2446216" cy="1325563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F139CD-E92B-CC79-1F34-EC027C85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56" y="228600"/>
            <a:ext cx="4420336" cy="5521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CDF7B-A6C2-41C2-3790-9BAC0FFCEF96}"/>
              </a:ext>
            </a:extLst>
          </p:cNvPr>
          <p:cNvSpPr txBox="1"/>
          <p:nvPr/>
        </p:nvSpPr>
        <p:spPr>
          <a:xfrm>
            <a:off x="7071013" y="5835526"/>
            <a:ext cx="478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 important note on the use of the equal sign in computer science.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In-class activities: </a:t>
            </a:r>
            <a:r>
              <a:rPr lang="en-US" dirty="0"/>
              <a:t>activities, done together during online lessons.</a:t>
            </a:r>
            <a:br>
              <a:rPr lang="en-US" dirty="0"/>
            </a:br>
            <a:r>
              <a:rPr lang="en-US" dirty="0"/>
              <a:t>Solutions are provided on other notebooks.</a:t>
            </a:r>
          </a:p>
          <a:p>
            <a:r>
              <a:rPr lang="en-US" b="1" dirty="0" err="1"/>
              <a:t>Homeworks</a:t>
            </a:r>
            <a:r>
              <a:rPr lang="en-US" b="1" dirty="0"/>
              <a:t>? </a:t>
            </a:r>
            <a:r>
              <a:rPr lang="en-US" dirty="0"/>
              <a:t>Nope.</a:t>
            </a:r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r>
              <a:rPr lang="en-US" b="1" dirty="0"/>
              <a:t>Extra practice: </a:t>
            </a:r>
            <a:r>
              <a:rPr lang="en-US" dirty="0"/>
              <a:t>basic exercises and notions, to practice the concepts seen in class a bit more.</a:t>
            </a:r>
          </a:p>
          <a:p>
            <a:r>
              <a:rPr lang="en-US" b="1" dirty="0"/>
              <a:t>Extra challenges: </a:t>
            </a:r>
            <a:r>
              <a:rPr lang="en-US" dirty="0"/>
              <a:t>advanced versions of the activities discussed in class.</a:t>
            </a:r>
          </a:p>
          <a:p>
            <a:r>
              <a:rPr lang="en-US" dirty="0"/>
              <a:t>None of them are mandatory.</a:t>
            </a:r>
            <a:br>
              <a:rPr lang="en-US" dirty="0"/>
            </a:br>
            <a:r>
              <a:rPr lang="en-US" dirty="0"/>
              <a:t>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(and more accurate)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329853" y="3134724"/>
            <a:ext cx="3963378" cy="36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A7664E-D951-4796-8ADC-BEA0A3D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set of buttons/functions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8369" b="38256"/>
          <a:stretch/>
        </p:blipFill>
        <p:spPr>
          <a:xfrm>
            <a:off x="6455505" y="2368060"/>
            <a:ext cx="5650289" cy="34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 have played with are things you remember.”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strategy and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and city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A3978-C86E-2C6D-E421-4651C21D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59" y="1435426"/>
            <a:ext cx="9457481" cy="542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990C2-F246-688E-1FA4-647891FAC9FD}"/>
              </a:ext>
            </a:extLst>
          </p:cNvPr>
          <p:cNvSpPr txBox="1"/>
          <p:nvPr/>
        </p:nvSpPr>
        <p:spPr>
          <a:xfrm>
            <a:off x="1754552" y="302531"/>
            <a:ext cx="868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the way, this means that you do not need your calculator anymore, welcome to the real world.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14537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Congratulations,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Let me </a:t>
            </a:r>
            <a:r>
              <a:rPr lang="en-US" b="1"/>
              <a:t>know ASAP if </a:t>
            </a:r>
            <a:r>
              <a:rPr lang="en-US" b="1" dirty="0"/>
              <a:t>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1467</TotalTime>
  <Words>5241</Words>
  <Application>Microsoft Office PowerPoint</Application>
  <PresentationFormat>Widescreen</PresentationFormat>
  <Paragraphs>477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ILP 2022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Installing Python</vt:lpstr>
      <vt:lpstr>The Console/Terminal/Shell/Bash</vt:lpstr>
      <vt:lpstr>The Console/Terminal/Shell/Bash</vt:lpstr>
      <vt:lpstr>The Console/Terminal/Shell/Bash</vt:lpstr>
      <vt:lpstr>Opening a console (Windows)</vt:lpstr>
      <vt:lpstr>Opening a console (Windows – option 2)</vt:lpstr>
      <vt:lpstr>Opening a console (Mac OS)</vt:lpstr>
      <vt:lpstr>OS mode vs. Python mode</vt:lpstr>
      <vt:lpstr>OS mode vs. Python mode</vt:lpstr>
      <vt:lpstr>OS mode vs. Python mode</vt:lpstr>
      <vt:lpstr>Your first run of Python!</vt:lpstr>
      <vt:lpstr>Your first run of Python!</vt:lpstr>
      <vt:lpstr>Installing &amp; updating packages in Python</vt:lpstr>
      <vt:lpstr>Installing &amp; updating packages in Python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PowerPoint Presentation</vt:lpstr>
      <vt:lpstr>Congratulations,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177</cp:revision>
  <dcterms:created xsi:type="dcterms:W3CDTF">2020-05-19T08:08:47Z</dcterms:created>
  <dcterms:modified xsi:type="dcterms:W3CDTF">2022-10-05T09:56:23Z</dcterms:modified>
</cp:coreProperties>
</file>